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4" r:id="rId16"/>
    <p:sldId id="270" r:id="rId17"/>
    <p:sldId id="271" r:id="rId18"/>
    <p:sldId id="277" r:id="rId19"/>
    <p:sldId id="278" r:id="rId20"/>
    <p:sldId id="272" r:id="rId21"/>
    <p:sldId id="279" r:id="rId22"/>
    <p:sldId id="273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Grafik Hasil Uji Coba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54-8DA7-9C1C5FEAA0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54-8DA7-9C1C5FEAA0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6-4054-8DA7-9C1C5FEAA0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46-4054-8DA7-9C1C5FEAA07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9314720"/>
        <c:axId val="456481920"/>
      </c:barChart>
      <c:catAx>
        <c:axId val="3793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56481920"/>
        <c:crosses val="autoZero"/>
        <c:auto val="1"/>
        <c:lblAlgn val="ctr"/>
        <c:lblOffset val="100"/>
        <c:noMultiLvlLbl val="0"/>
      </c:catAx>
      <c:valAx>
        <c:axId val="4564819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3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49FA-001F-49FF-A880-AAECD79B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d-ID" sz="3600" b="1" dirty="0"/>
              <a:t>EKSTRAKSI FITUR DINAMIS PADA GERAKAN TANGAN MENGGUNAKAN KINECT 2.0 UNTUK MENGENALI </a:t>
            </a:r>
            <a:br>
              <a:rPr lang="id-ID" sz="3600" b="1" dirty="0"/>
            </a:br>
            <a:r>
              <a:rPr lang="id-ID" sz="3600" b="1" dirty="0"/>
              <a:t>BAHASA ISYARAT INDONESIA</a:t>
            </a:r>
            <a:endParaRPr lang="id-ID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D9FFC-53DB-4C61-8629-FAC4539AD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Yahya Eka Nugyasa</a:t>
            </a:r>
          </a:p>
          <a:p>
            <a:r>
              <a:rPr lang="id-ID" sz="2800" dirty="0"/>
              <a:t>5113100134</a:t>
            </a:r>
          </a:p>
        </p:txBody>
      </p:sp>
    </p:spTree>
    <p:extLst>
      <p:ext uri="{BB962C8B-B14F-4D97-AF65-F5344CB8AC3E}">
        <p14:creationId xmlns:p14="http://schemas.microsoft.com/office/powerpoint/2010/main" val="401914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7730-84D3-4B57-8F83-62574641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Data Kuantisasi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BE866-E902-4EC7-A2A3-7163D709DA5B}"/>
              </a:ext>
            </a:extLst>
          </p:cNvPr>
          <p:cNvPicPr/>
          <p:nvPr/>
        </p:nvPicPr>
        <p:blipFill rotWithShape="1">
          <a:blip r:embed="rId2"/>
          <a:srcRect l="41066" r="1823"/>
          <a:stretch/>
        </p:blipFill>
        <p:spPr bwMode="auto">
          <a:xfrm>
            <a:off x="1023115" y="3122858"/>
            <a:ext cx="4810789" cy="2847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310891" t="-28889" r="-342574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36842" t="-28889" r="-264211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95146" t="-28889" r="-143689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7C4853-93D6-46B6-B58C-C8452A192012}"/>
              </a:ext>
            </a:extLst>
          </p:cNvPr>
          <p:cNvSpPr txBox="1">
            <a:spLocks/>
          </p:cNvSpPr>
          <p:nvPr/>
        </p:nvSpPr>
        <p:spPr>
          <a:xfrm>
            <a:off x="3511634" y="6105339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Data Kuantisasi</a:t>
            </a:r>
          </a:p>
        </p:txBody>
      </p:sp>
    </p:spTree>
    <p:extLst>
      <p:ext uri="{BB962C8B-B14F-4D97-AF65-F5344CB8AC3E}">
        <p14:creationId xmlns:p14="http://schemas.microsoft.com/office/powerpoint/2010/main" val="221914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C3A2-5E5E-4337-8DFF-F3984E82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Antarmuka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D3208-8F2E-4C7B-95E8-978C87D28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14247" y="1493028"/>
            <a:ext cx="7947613" cy="504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B67122-866B-44E1-A6C3-C6E0980C42BD}"/>
              </a:ext>
            </a:extLst>
          </p:cNvPr>
          <p:cNvSpPr txBox="1">
            <a:spLocks/>
          </p:cNvSpPr>
          <p:nvPr/>
        </p:nvSpPr>
        <p:spPr>
          <a:xfrm>
            <a:off x="8863945" y="5820358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Perangkat Lunak</a:t>
            </a:r>
          </a:p>
        </p:txBody>
      </p:sp>
    </p:spTree>
    <p:extLst>
      <p:ext uri="{BB962C8B-B14F-4D97-AF65-F5344CB8AC3E}">
        <p14:creationId xmlns:p14="http://schemas.microsoft.com/office/powerpoint/2010/main" val="86210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138F-8955-45F8-BC8B-0D536999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52C44-3F3F-4223-B1CB-329D1D3A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7" y="1198977"/>
            <a:ext cx="9761485" cy="56590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945A8C-E364-469B-A866-03B1F6679337}"/>
              </a:ext>
            </a:extLst>
          </p:cNvPr>
          <p:cNvSpPr txBox="1">
            <a:spLocks/>
          </p:cNvSpPr>
          <p:nvPr/>
        </p:nvSpPr>
        <p:spPr>
          <a:xfrm>
            <a:off x="10009187" y="6429375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Diagram Alir</a:t>
            </a:r>
          </a:p>
        </p:txBody>
      </p:sp>
    </p:spTree>
    <p:extLst>
      <p:ext uri="{BB962C8B-B14F-4D97-AF65-F5344CB8AC3E}">
        <p14:creationId xmlns:p14="http://schemas.microsoft.com/office/powerpoint/2010/main" val="217825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032E-4D59-49AD-8297-C0D15373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i="1" dirty="0"/>
              <a:t>Skeleton </a:t>
            </a:r>
            <a:r>
              <a:rPr lang="id-ID" sz="2800" dirty="0"/>
              <a:t>joints yang diidentifikasi: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kiri (HandLeft)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kanan (HandRight)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>
                <a:solidFill>
                  <a:srgbClr val="FF0000"/>
                </a:solidFill>
              </a:rPr>
              <a:t>Leher (Neck)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>
                <a:solidFill>
                  <a:srgbClr val="FF0000"/>
                </a:solidFill>
              </a:rPr>
              <a:t> </a:t>
            </a:r>
            <a:r>
              <a:rPr lang="id-ID" sz="2600" dirty="0">
                <a:solidFill>
                  <a:srgbClr val="FF0000"/>
                </a:solidFill>
              </a:rPr>
              <a:t>Bagian tengah tulang belakang (SpineMid)</a:t>
            </a:r>
            <a:endParaRPr lang="id-ID" sz="2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0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CDDA1-C28E-4D9B-AC44-154A610C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127" y="1979645"/>
            <a:ext cx="4984987" cy="3777622"/>
          </a:xfrm>
        </p:spPr>
        <p:txBody>
          <a:bodyPr>
            <a:normAutofit/>
          </a:bodyPr>
          <a:lstStyle/>
          <a:p>
            <a:r>
              <a:rPr lang="id-ID" sz="2800" dirty="0">
                <a:solidFill>
                  <a:schemeClr val="tx1"/>
                </a:solidFill>
              </a:rPr>
              <a:t>Menentukan Posisi Gerakan Tangan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Leher (Neck)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Bagian tengah tulang belakang (SpineMid)</a:t>
            </a:r>
            <a:endParaRPr lang="id-ID" sz="2600" i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2CE1E-92F7-457B-B678-69BCC6557A91}"/>
              </a:ext>
            </a:extLst>
          </p:cNvPr>
          <p:cNvSpPr txBox="1">
            <a:spLocks/>
          </p:cNvSpPr>
          <p:nvPr/>
        </p:nvSpPr>
        <p:spPr>
          <a:xfrm>
            <a:off x="2592925" y="6181314"/>
            <a:ext cx="4270352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Posisi Gerakan Tangan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88F9-06A4-429B-AF9E-8C5315BE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71" y="1730443"/>
            <a:ext cx="465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FE78-5F1D-48A2-A5C1-2C2D83A7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Fitur Dinamis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B7BFD-F818-4748-8651-0AD10650E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60204"/>
              </p:ext>
            </p:extLst>
          </p:nvPr>
        </p:nvGraphicFramePr>
        <p:xfrm>
          <a:off x="2066664" y="1905000"/>
          <a:ext cx="7138296" cy="2600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8294">
                  <a:extLst>
                    <a:ext uri="{9D8B030D-6E8A-4147-A177-3AD203B41FA5}">
                      <a16:colId xmlns:a16="http://schemas.microsoft.com/office/drawing/2014/main" val="3657624731"/>
                    </a:ext>
                  </a:extLst>
                </a:gridCol>
                <a:gridCol w="4840002">
                  <a:extLst>
                    <a:ext uri="{9D8B030D-6E8A-4147-A177-3AD203B41FA5}">
                      <a16:colId xmlns:a16="http://schemas.microsoft.com/office/drawing/2014/main" val="1030780797"/>
                    </a:ext>
                  </a:extLst>
                </a:gridCol>
              </a:tblGrid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Skeleton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Indeks 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992416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HandLeft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 s.d. 18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3477322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HandRight</a:t>
                      </a:r>
                      <a:endParaRPr lang="id-ID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19 s.d. 36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8903417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Neck</a:t>
                      </a:r>
                      <a:endParaRPr lang="id-ID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37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9018458"/>
                  </a:ext>
                </a:extLst>
              </a:tr>
              <a:tr h="5200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SpineMid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5576837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7A442-ADD8-421B-9FEB-5DB24BBF5D20}"/>
              </a:ext>
            </a:extLst>
          </p:cNvPr>
          <p:cNvSpPr txBox="1">
            <a:spLocks/>
          </p:cNvSpPr>
          <p:nvPr/>
        </p:nvSpPr>
        <p:spPr>
          <a:xfrm>
            <a:off x="5552813" y="4667833"/>
            <a:ext cx="3791211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Hasil Ekstraksi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404611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9A0B-3E4C-4746-8304-0649464D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7" y="44512"/>
            <a:ext cx="8911687" cy="1280890"/>
          </a:xfrm>
        </p:spPr>
        <p:txBody>
          <a:bodyPr/>
          <a:lstStyle/>
          <a:p>
            <a:r>
              <a:rPr lang="id-ID" i="1" dirty="0"/>
              <a:t>Training</a:t>
            </a:r>
            <a:r>
              <a:rPr lang="id-ID" dirty="0"/>
              <a:t> Data</a:t>
            </a:r>
            <a:endParaRPr lang="id-ID" i="1" dirty="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992D73B2-545F-463A-B7A7-FE5C3799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873" y="2297206"/>
            <a:ext cx="8915400" cy="3777622"/>
          </a:xfrm>
        </p:spPr>
        <p:txBody>
          <a:bodyPr/>
          <a:lstStyle/>
          <a:p>
            <a:endParaRPr lang="id-ID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BC48E33-ABE9-4D13-9FA4-1004C5AC4136}"/>
              </a:ext>
            </a:extLst>
          </p:cNvPr>
          <p:cNvPicPr/>
          <p:nvPr/>
        </p:nvPicPr>
        <p:blipFill rotWithShape="1">
          <a:blip r:embed="rId2"/>
          <a:srcRect b="3445"/>
          <a:stretch/>
        </p:blipFill>
        <p:spPr bwMode="auto">
          <a:xfrm>
            <a:off x="0" y="951729"/>
            <a:ext cx="12192000" cy="591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27356C-2240-4895-A15B-BB904327AFC0}"/>
              </a:ext>
            </a:extLst>
          </p:cNvPr>
          <p:cNvSpPr txBox="1">
            <a:spLocks/>
          </p:cNvSpPr>
          <p:nvPr/>
        </p:nvSpPr>
        <p:spPr>
          <a:xfrm>
            <a:off x="212887" y="6074828"/>
            <a:ext cx="2166005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Decision Tree hasil WEKA</a:t>
            </a:r>
          </a:p>
        </p:txBody>
      </p:sp>
    </p:spTree>
    <p:extLst>
      <p:ext uri="{BB962C8B-B14F-4D97-AF65-F5344CB8AC3E}">
        <p14:creationId xmlns:p14="http://schemas.microsoft.com/office/powerpoint/2010/main" val="46911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A5E4-4C9F-4118-8A10-95F69439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BCE7-2650-4D22-AD8E-0F382323D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id-ID" sz="2800" dirty="0"/>
              <a:t>18 gerakan bahasa isyarat masing-masing gerakan dilakukan sebanyak 5x</a:t>
            </a:r>
          </a:p>
          <a:p>
            <a:r>
              <a:rPr lang="id-ID" sz="2800" dirty="0"/>
              <a:t>19 gerakan bahasa isyarat masing-masing gerakan dilakukan sebanyak 5x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18 gerakan bahasa isyarat dinamis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 gerakan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423790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AE4-8928-49E5-B3DD-FEBD664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Coba: Skenario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7ED8-9CB4-4AA4-8963-C4204859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Skenario A1: Pengujian oleh penulis</a:t>
            </a:r>
          </a:p>
          <a:p>
            <a:r>
              <a:rPr lang="id-ID" sz="2800" dirty="0"/>
              <a:t>Skenario A2: Pengujian oleh pengguna lain bertubuh gemuk dan pendek</a:t>
            </a:r>
          </a:p>
          <a:p>
            <a:r>
              <a:rPr lang="id-ID" sz="2800" dirty="0"/>
              <a:t>Skenario A3: Pengujian oleh pengguna lain bertubuh ideal</a:t>
            </a:r>
          </a:p>
          <a:p>
            <a:r>
              <a:rPr lang="id-ID" sz="2800" dirty="0"/>
              <a:t>Skenario B: Penambahan data gerakan statis</a:t>
            </a:r>
          </a:p>
        </p:txBody>
      </p:sp>
    </p:spTree>
    <p:extLst>
      <p:ext uri="{BB962C8B-B14F-4D97-AF65-F5344CB8AC3E}">
        <p14:creationId xmlns:p14="http://schemas.microsoft.com/office/powerpoint/2010/main" val="65039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C84-9320-45A7-B04A-4789D6E3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Isyarat Statis: Gang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D5755-F90F-493C-9F70-C79A9F7F25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006" y="1988132"/>
            <a:ext cx="3325091" cy="35813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C486F-48C0-480C-AEB1-09F018690686}"/>
              </a:ext>
            </a:extLst>
          </p:cNvPr>
          <p:cNvSpPr txBox="1">
            <a:spLocks/>
          </p:cNvSpPr>
          <p:nvPr/>
        </p:nvSpPr>
        <p:spPr>
          <a:xfrm>
            <a:off x="4495144" y="6051667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arti Gang</a:t>
            </a:r>
          </a:p>
        </p:txBody>
      </p:sp>
    </p:spTree>
    <p:extLst>
      <p:ext uri="{BB962C8B-B14F-4D97-AF65-F5344CB8AC3E}">
        <p14:creationId xmlns:p14="http://schemas.microsoft.com/office/powerpoint/2010/main" val="355158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6A8D-1238-4BF0-952B-2B52318D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155C-E77A-4BA0-9C88-FDF6165B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Media komunikasi</a:t>
            </a:r>
          </a:p>
          <a:p>
            <a:r>
              <a:rPr lang="id-ID" sz="2800" dirty="0"/>
              <a:t>Mengacu pada Sistem Isyarat Bahasa Indonesia (SIBI)</a:t>
            </a:r>
          </a:p>
          <a:p>
            <a:r>
              <a:rPr lang="id-ID" sz="2800" dirty="0"/>
              <a:t>Terdiri dari dua kategori: statis dan dinamis</a:t>
            </a:r>
          </a:p>
        </p:txBody>
      </p:sp>
    </p:spTree>
    <p:extLst>
      <p:ext uri="{BB962C8B-B14F-4D97-AF65-F5344CB8AC3E}">
        <p14:creationId xmlns:p14="http://schemas.microsoft.com/office/powerpoint/2010/main" val="272700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8EE8A-3CB0-470C-8282-E74E3CE1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id-ID" sz="3200" dirty="0">
                <a:solidFill>
                  <a:schemeClr val="bg1"/>
                </a:solidFill>
              </a:rPr>
              <a:t>Uji Coba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Rata-rata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82,9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1BFE8-F926-4BE8-ACCB-B699C8285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832242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2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8CE5-2F0C-4B21-986C-B9FD8074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yang Mempunyai Kemiripan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A7A01-5241-42D7-8BC0-2FDF1764CF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738" y="1717961"/>
            <a:ext cx="5207889" cy="47825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68248B-9495-4B02-AA32-6E58006CD890}"/>
              </a:ext>
            </a:extLst>
          </p:cNvPr>
          <p:cNvSpPr txBox="1">
            <a:spLocks/>
          </p:cNvSpPr>
          <p:nvPr/>
        </p:nvSpPr>
        <p:spPr>
          <a:xfrm>
            <a:off x="455158" y="582386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endParaRPr lang="id-ID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D3E9A-F186-427D-8A71-B438877C1BF1}"/>
              </a:ext>
            </a:extLst>
          </p:cNvPr>
          <p:cNvSpPr txBox="1">
            <a:spLocks/>
          </p:cNvSpPr>
          <p:nvPr/>
        </p:nvSpPr>
        <p:spPr>
          <a:xfrm>
            <a:off x="497926" y="588205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kemiripan</a:t>
            </a:r>
          </a:p>
        </p:txBody>
      </p:sp>
    </p:spTree>
    <p:extLst>
      <p:ext uri="{BB962C8B-B14F-4D97-AF65-F5344CB8AC3E}">
        <p14:creationId xmlns:p14="http://schemas.microsoft.com/office/powerpoint/2010/main" val="166760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462E-EE72-4FFC-A408-8BB81CF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2281-3AA1-441B-A93F-82502CEE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sz="2800" dirty="0"/>
              <a:t>Fitur Dinamis: 38 Fitur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 s.d. 18: ekstraksi fitur tangan kiri (HandLeft)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19 s.d. 36: ekstraksi fitur tangan kanan (HandRight)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37: posisi tangan kiri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38: posisi tangan kanan</a:t>
            </a:r>
          </a:p>
          <a:p>
            <a:pPr lvl="0"/>
            <a:r>
              <a:rPr lang="id-ID" sz="2800" dirty="0"/>
              <a:t>Identifikasi posisi gerakan yang dilakukan ketika melakukan </a:t>
            </a:r>
            <a:r>
              <a:rPr lang="id-ID" sz="2800" i="1" dirty="0"/>
              <a:t>training</a:t>
            </a:r>
            <a:r>
              <a:rPr lang="id-ID" sz="2800" dirty="0"/>
              <a:t> dan </a:t>
            </a:r>
            <a:r>
              <a:rPr lang="id-ID" sz="2800" i="1" dirty="0"/>
              <a:t>testing </a:t>
            </a:r>
            <a:r>
              <a:rPr lang="id-ID" sz="2800" dirty="0"/>
              <a:t>data sangat berpengaruh terhadap akurasi klasifikasi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355375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CE9F-F878-4FC3-B941-91BE6C99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D2C0-A0F7-4C3F-939C-AD9E920CC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d-ID" sz="2800" dirty="0"/>
              <a:t>Akurasi rata-rata yang didapat 82,9%.</a:t>
            </a:r>
          </a:p>
          <a:p>
            <a:pPr lvl="0"/>
            <a:r>
              <a:rPr lang="id-ID" sz="2800" dirty="0"/>
              <a:t>Fitur dinamis juga dapat mendeteksi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285401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5849-FFF1-46CD-BC4D-72E144E5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AF76-2153-4F10-9385-8F6B892A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id-ID" sz="2400" dirty="0"/>
              <a:t>Data </a:t>
            </a:r>
            <a:r>
              <a:rPr lang="id-ID" sz="2400" i="1" dirty="0"/>
              <a:t>training</a:t>
            </a:r>
            <a:r>
              <a:rPr lang="id-ID" sz="2400" dirty="0"/>
              <a:t> dengan banyak pengguna</a:t>
            </a:r>
          </a:p>
          <a:p>
            <a:pPr lvl="0"/>
            <a:r>
              <a:rPr lang="id-ID" sz="2400" dirty="0"/>
              <a:t>Tidak hanya mendeteksi telapak tangan saja</a:t>
            </a:r>
          </a:p>
          <a:p>
            <a:pPr lvl="0"/>
            <a:r>
              <a:rPr lang="id-ID" sz="2400" dirty="0"/>
              <a:t>Menggunakan/membuat </a:t>
            </a:r>
            <a:r>
              <a:rPr lang="id-ID" sz="2400" i="1" dirty="0"/>
              <a:t>classifier </a:t>
            </a:r>
            <a:r>
              <a:rPr lang="id-ID" sz="2400" dirty="0"/>
              <a:t>lain guna mendapatkan hasil prediksi gerakan bahasa isyarat yang lebih baik</a:t>
            </a:r>
          </a:p>
          <a:p>
            <a:pPr lvl="0"/>
            <a:r>
              <a:rPr lang="id-ID" sz="2400" dirty="0"/>
              <a:t>Menambah </a:t>
            </a:r>
            <a:r>
              <a:rPr lang="id-ID" sz="2400" i="1" dirty="0"/>
              <a:t>threshold</a:t>
            </a:r>
            <a:r>
              <a:rPr lang="id-ID" sz="2400" dirty="0"/>
              <a:t> dalam kalkulasi koordinat</a:t>
            </a:r>
          </a:p>
          <a:p>
            <a:pPr lvl="0"/>
            <a:r>
              <a:rPr lang="id-ID" sz="2400" dirty="0"/>
              <a:t>Tidak hanya sebatas 40 data/</a:t>
            </a:r>
            <a:r>
              <a:rPr lang="id-ID" sz="2400" i="1" dirty="0"/>
              <a:t>frame </a:t>
            </a:r>
            <a:r>
              <a:rPr lang="id-ID" sz="2400" dirty="0"/>
              <a:t>dalam satu kali identifikasi gerakan</a:t>
            </a:r>
          </a:p>
        </p:txBody>
      </p:sp>
    </p:spTree>
    <p:extLst>
      <p:ext uri="{BB962C8B-B14F-4D97-AF65-F5344CB8AC3E}">
        <p14:creationId xmlns:p14="http://schemas.microsoft.com/office/powerpoint/2010/main" val="80454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1539-6014-44FB-A9E7-A179211C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 Statis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A6B07-5FF1-45E5-98AB-995C2CB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97" y="1406240"/>
            <a:ext cx="7014679" cy="51275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B1F5F-049D-4961-A4D6-A55DB27DF1ED}"/>
              </a:ext>
            </a:extLst>
          </p:cNvPr>
          <p:cNvSpPr txBox="1">
            <a:spLocks/>
          </p:cNvSpPr>
          <p:nvPr/>
        </p:nvSpPr>
        <p:spPr>
          <a:xfrm>
            <a:off x="8790304" y="5023332"/>
            <a:ext cx="2714308" cy="17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Tugas Akhir Yohanes Aditya Sutanto</a:t>
            </a:r>
          </a:p>
        </p:txBody>
      </p:sp>
    </p:spTree>
    <p:extLst>
      <p:ext uri="{BB962C8B-B14F-4D97-AF65-F5344CB8AC3E}">
        <p14:creationId xmlns:p14="http://schemas.microsoft.com/office/powerpoint/2010/main" val="95561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C0B8-281D-4D37-AA5E-15AD5843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Rumusan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2328-E741-464D-871F-F068A6BE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Bagaimana mengekstraksi fitur dinamis pada gerakan tangan dalam mendeteksi bahasa isyarat?</a:t>
            </a:r>
          </a:p>
          <a:p>
            <a:r>
              <a:rPr lang="id-ID" sz="2800" dirty="0"/>
              <a:t>Bagaimana menggunakan hasil klasifikasi gerakan tangan untuk mendeteksi bahasa isyarat?</a:t>
            </a:r>
          </a:p>
        </p:txBody>
      </p:sp>
    </p:spTree>
    <p:extLst>
      <p:ext uri="{BB962C8B-B14F-4D97-AF65-F5344CB8AC3E}">
        <p14:creationId xmlns:p14="http://schemas.microsoft.com/office/powerpoint/2010/main" val="360761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Mengekstraksi fitur dinamis pada gerakan tangan menggunakan Kinect 2.0 untuk mengenali bahasa isyarat Indonesia</a:t>
            </a:r>
          </a:p>
        </p:txBody>
      </p:sp>
    </p:spTree>
    <p:extLst>
      <p:ext uri="{BB962C8B-B14F-4D97-AF65-F5344CB8AC3E}">
        <p14:creationId xmlns:p14="http://schemas.microsoft.com/office/powerpoint/2010/main" val="130773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Manfaat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Jembatan komunikasi antara orang berkebutuhan khusus (tuna rungu dan tuna wicara) dengan orang normal</a:t>
            </a:r>
          </a:p>
        </p:txBody>
      </p:sp>
    </p:spTree>
    <p:extLst>
      <p:ext uri="{BB962C8B-B14F-4D97-AF65-F5344CB8AC3E}">
        <p14:creationId xmlns:p14="http://schemas.microsoft.com/office/powerpoint/2010/main" val="285754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18787D-FD31-459A-9353-91EFCAF1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69" y="0"/>
            <a:ext cx="5565393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8EA4-D7A5-49CF-9FE6-38FCE2C50326}"/>
              </a:ext>
            </a:extLst>
          </p:cNvPr>
          <p:cNvSpPr txBox="1">
            <a:spLocks/>
          </p:cNvSpPr>
          <p:nvPr/>
        </p:nvSpPr>
        <p:spPr>
          <a:xfrm>
            <a:off x="8412641" y="5853059"/>
            <a:ext cx="3457933" cy="1395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Kondisi di lapangan</a:t>
            </a:r>
          </a:p>
        </p:txBody>
      </p:sp>
    </p:spTree>
    <p:extLst>
      <p:ext uri="{BB962C8B-B14F-4D97-AF65-F5344CB8AC3E}">
        <p14:creationId xmlns:p14="http://schemas.microsoft.com/office/powerpoint/2010/main" val="306388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C591-1AF1-4BD7-ADFF-1BE2F9C5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Gerakan Bahasa Isyarat Dinamis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C71D7-D84C-41D7-83B7-5C32F1FF7E8E}"/>
              </a:ext>
            </a:extLst>
          </p:cNvPr>
          <p:cNvPicPr/>
          <p:nvPr/>
        </p:nvPicPr>
        <p:blipFill rotWithShape="1">
          <a:blip r:embed="rId2"/>
          <a:srcRect b="37102"/>
          <a:stretch/>
        </p:blipFill>
        <p:spPr>
          <a:xfrm>
            <a:off x="482505" y="1829332"/>
            <a:ext cx="5721071" cy="449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1E8B1-9145-46D9-914B-945340439D01}"/>
              </a:ext>
            </a:extLst>
          </p:cNvPr>
          <p:cNvPicPr/>
          <p:nvPr/>
        </p:nvPicPr>
        <p:blipFill rotWithShape="1">
          <a:blip r:embed="rId2"/>
          <a:srcRect t="62327"/>
          <a:stretch/>
        </p:blipFill>
        <p:spPr>
          <a:xfrm>
            <a:off x="6517340" y="1829331"/>
            <a:ext cx="5262284" cy="27785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6B900A-B9A5-4DDA-AEC1-B6997772B74B}"/>
              </a:ext>
            </a:extLst>
          </p:cNvPr>
          <p:cNvSpPr txBox="1">
            <a:spLocks/>
          </p:cNvSpPr>
          <p:nvPr/>
        </p:nvSpPr>
        <p:spPr>
          <a:xfrm>
            <a:off x="6517340" y="5136394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Bahasa Isyarat yang Digunakan</a:t>
            </a:r>
          </a:p>
        </p:txBody>
      </p:sp>
    </p:spTree>
    <p:extLst>
      <p:ext uri="{BB962C8B-B14F-4D97-AF65-F5344CB8AC3E}">
        <p14:creationId xmlns:p14="http://schemas.microsoft.com/office/powerpoint/2010/main" val="344543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id-ID" sz="2800" dirty="0"/>
                  <a:t>Bagian tubuh </a:t>
                </a:r>
                <a:r>
                  <a:rPr lang="id-ID" sz="2800" dirty="0">
                    <a:sym typeface="Wingdings" panose="05000000000000000000" pitchFamily="2" charset="2"/>
                  </a:rPr>
                  <a:t></a:t>
                </a:r>
                <a:r>
                  <a:rPr lang="id-ID" sz="2800" dirty="0"/>
                  <a:t> Bidang X0Y</a:t>
                </a:r>
              </a:p>
              <a:p>
                <a:r>
                  <a:rPr lang="id-ID" sz="2800" dirty="0"/>
                  <a:t>Orientasi sudut mutlak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∈(0, 360°)</m:t>
                    </m:r>
                  </m:oMath>
                </a14:m>
                <a:endParaRPr lang="id-ID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  <a:blipFill>
                <a:blip r:embed="rId2"/>
                <a:stretch>
                  <a:fillRect l="-1300" t="-177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87DCEA-708B-4FF5-96D7-5D06E7B1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13827"/>
            <a:ext cx="6953799" cy="28371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31D702-36D9-4E2C-9B9A-CFD2FB50A538}"/>
              </a:ext>
            </a:extLst>
          </p:cNvPr>
          <p:cNvSpPr txBox="1">
            <a:spLocks/>
          </p:cNvSpPr>
          <p:nvPr/>
        </p:nvSpPr>
        <p:spPr>
          <a:xfrm>
            <a:off x="2589211" y="5605647"/>
            <a:ext cx="8682847" cy="311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dirty="0"/>
              <a:t>Supria</a:t>
            </a:r>
            <a:r>
              <a:rPr lang="en-US" dirty="0"/>
              <a:t>. 201</a:t>
            </a:r>
            <a:r>
              <a:rPr lang="id-ID" dirty="0"/>
              <a:t>6</a:t>
            </a:r>
            <a:r>
              <a:rPr lang="en-US" dirty="0"/>
              <a:t>. “</a:t>
            </a:r>
            <a:r>
              <a:rPr lang="id-ID" dirty="0"/>
              <a:t>Pengenalan Bahasa Isyarat SIBI Menggunakan Fitur Statis dan Fitur Dinamis Leap Motion Controller Berbasis RB-LGCNN</a:t>
            </a:r>
            <a:r>
              <a:rPr lang="en-US" dirty="0"/>
              <a:t>". </a:t>
            </a:r>
            <a:r>
              <a:rPr lang="id-ID" dirty="0"/>
              <a:t>Surabaya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5387841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361</TotalTime>
  <Words>577</Words>
  <Application>Microsoft Office PowerPoint</Application>
  <PresentationFormat>Widescreen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Cambria Math</vt:lpstr>
      <vt:lpstr>Century Gothic</vt:lpstr>
      <vt:lpstr>Times New Roman</vt:lpstr>
      <vt:lpstr>Wingdings</vt:lpstr>
      <vt:lpstr>Wingdings 3</vt:lpstr>
      <vt:lpstr>Wisp</vt:lpstr>
      <vt:lpstr>EKSTRAKSI FITUR DINAMIS PADA GERAKAN TANGAN MENGGUNAKAN KINECT 2.0 UNTUK MENGENALI  BAHASA ISYARAT INDONESIA</vt:lpstr>
      <vt:lpstr>Bahasa Isyarat</vt:lpstr>
      <vt:lpstr>Bahasa Isyarat Statis</vt:lpstr>
      <vt:lpstr>Rumusan Masalah</vt:lpstr>
      <vt:lpstr>Tujuan</vt:lpstr>
      <vt:lpstr>Manfaat</vt:lpstr>
      <vt:lpstr>PowerPoint Presentation</vt:lpstr>
      <vt:lpstr>Gerakan Bahasa Isyarat Dinamis</vt:lpstr>
      <vt:lpstr>Ekstraksi Fitur Dinamis</vt:lpstr>
      <vt:lpstr>Ekstraksi Fitur Dinamis</vt:lpstr>
      <vt:lpstr>Implementasi: Antarmuka</vt:lpstr>
      <vt:lpstr>Implementasi: Ekstraksi Fitur Dinamis</vt:lpstr>
      <vt:lpstr>Implementasi: Ekstraksi Fitur Dinamis</vt:lpstr>
      <vt:lpstr>Implementasi: Ekstraksi Fitur Dinamis</vt:lpstr>
      <vt:lpstr>Implementasi: Fitur Dinamis</vt:lpstr>
      <vt:lpstr>Training Data</vt:lpstr>
      <vt:lpstr>Uji Coba</vt:lpstr>
      <vt:lpstr>Uji Coba: Skenario</vt:lpstr>
      <vt:lpstr>Gerakan Isyarat Statis: Gang</vt:lpstr>
      <vt:lpstr>Uji Coba Rata-rata 82,9</vt:lpstr>
      <vt:lpstr>Gerakan yang Mempunyai Kemiripan</vt:lpstr>
      <vt:lpstr>Kesimpulan</vt:lpstr>
      <vt:lpstr>Kesimpulan (2)</vt:lpstr>
      <vt:lpstr>Saran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EKSTRAKSI FITUR DINAMIS PADA GERAKAN TANGAN MENGGUNAKAN KINECT 2.0 UNTUK MENGENALI BAHASA ISYARAT INDONESIA</dc:title>
  <dc:creator>Nugyasa</dc:creator>
  <cp:lastModifiedBy>Nugyasa</cp:lastModifiedBy>
  <cp:revision>118</cp:revision>
  <dcterms:created xsi:type="dcterms:W3CDTF">2017-06-10T13:16:37Z</dcterms:created>
  <dcterms:modified xsi:type="dcterms:W3CDTF">2017-06-12T02:29:56Z</dcterms:modified>
</cp:coreProperties>
</file>